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80" r:id="rId4"/>
    <p:sldId id="281" r:id="rId5"/>
    <p:sldId id="256" r:id="rId6"/>
    <p:sldId id="259" r:id="rId7"/>
    <p:sldId id="260" r:id="rId8"/>
    <p:sldId id="258" r:id="rId9"/>
    <p:sldId id="261" r:id="rId10"/>
    <p:sldId id="263" r:id="rId11"/>
    <p:sldId id="262" r:id="rId12"/>
    <p:sldId id="269" r:id="rId13"/>
    <p:sldId id="266" r:id="rId14"/>
    <p:sldId id="265" r:id="rId15"/>
    <p:sldId id="264" r:id="rId16"/>
    <p:sldId id="267" r:id="rId17"/>
    <p:sldId id="268" r:id="rId18"/>
    <p:sldId id="270" r:id="rId19"/>
    <p:sldId id="271" r:id="rId20"/>
    <p:sldId id="273" r:id="rId21"/>
    <p:sldId id="272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pos="29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2060"/>
    <a:srgbClr val="FF3300"/>
    <a:srgbClr val="E17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956" y="-480"/>
      </p:cViewPr>
      <p:guideLst>
        <p:guide orient="horz" pos="2130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" name="Freeform 3"/>
            <p:cNvSpPr/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4"/>
            <p:cNvSpPr/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5"/>
            <p:cNvSpPr/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6"/>
            <p:cNvSpPr/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05D1B6-9B8B-49C8-94F0-A9E8409EB064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7923" name="Freeform 3"/>
            <p:cNvSpPr/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7924" name="Freeform 4"/>
            <p:cNvSpPr/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7925" name="Freeform 5"/>
            <p:cNvSpPr/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7926" name="Freeform 6"/>
            <p:cNvSpPr/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7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6412B-90E8-48B4-909B-91B4DCCE5E3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28.jpeg"/><Relationship Id="rId3" Type="http://schemas.openxmlformats.org/officeDocument/2006/relationships/image" Target="../media/image31.jpeg"/><Relationship Id="rId2" Type="http://schemas.openxmlformats.org/officeDocument/2006/relationships/image" Target="../media/image41.jpe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Замещающее содержимое 8" descr="pirellone_milano_1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51460" y="1015365"/>
            <a:ext cx="2660015" cy="4093845"/>
          </a:xfrm>
          <a:prstGeom prst="rect">
            <a:avLst/>
          </a:prstGeom>
        </p:spPr>
      </p:pic>
      <p:pic>
        <p:nvPicPr>
          <p:cNvPr id="11" name="Изображение 10" descr="Plaza_de_Castilla_(Madrid)_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2708910"/>
            <a:ext cx="3570605" cy="2374900"/>
          </a:xfrm>
          <a:prstGeom prst="rect">
            <a:avLst/>
          </a:prstGeom>
        </p:spPr>
      </p:pic>
      <p:sp>
        <p:nvSpPr>
          <p:cNvPr id="14" name="Горизонтальная прокрутка 13"/>
          <p:cNvSpPr/>
          <p:nvPr/>
        </p:nvSpPr>
        <p:spPr>
          <a:xfrm>
            <a:off x="251460" y="4869180"/>
            <a:ext cx="2713355" cy="150368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Горизонтальная прокрутка 12"/>
          <p:cNvSpPr/>
          <p:nvPr/>
        </p:nvSpPr>
        <p:spPr>
          <a:xfrm>
            <a:off x="5220335" y="4919980"/>
            <a:ext cx="3630295" cy="1412875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Замещающее содержимое 7" descr="1706594318_polinka-top-p-naklonnaya-treugolnaya-prizma-risunok-kras-21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131820" y="260985"/>
            <a:ext cx="3157855" cy="2368550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305435" y="5109210"/>
            <a:ext cx="2659380" cy="1044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2000">
                <a:solidFill>
                  <a:schemeClr val="bg1"/>
                </a:solidFill>
              </a:rPr>
              <a:t>Башня Пирелли, Милан (Италия),  1960 г.</a:t>
            </a:r>
            <a:endParaRPr lang="ru-RU" altLang="en-US" sz="2000">
              <a:solidFill>
                <a:schemeClr val="bg1"/>
              </a:solidFill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5292090" y="5247005"/>
            <a:ext cx="3638550" cy="758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2000">
                <a:solidFill>
                  <a:schemeClr val="bg1"/>
                </a:solidFill>
              </a:rPr>
              <a:t>«Ворота в Европу»,</a:t>
            </a:r>
            <a:endParaRPr lang="ru-RU" altLang="en-US" sz="2000">
              <a:solidFill>
                <a:schemeClr val="bg1"/>
              </a:solidFill>
            </a:endParaRPr>
          </a:p>
          <a:p>
            <a:pPr algn="ctr"/>
            <a:r>
              <a:rPr lang="ru-RU" altLang="en-US" sz="2000">
                <a:solidFill>
                  <a:schemeClr val="bg1"/>
                </a:solidFill>
              </a:rPr>
              <a:t> Мадрид (Испания),1996 г. </a:t>
            </a:r>
            <a:endParaRPr lang="ru-RU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465" y="635"/>
            <a:ext cx="7162165" cy="1104900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Изготовление развёртки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755"/>
            <a:ext cx="8229600" cy="153416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Изготовить объёмное тело (макет) при помощи развёртки можно, вычертив необходимое количество фигур, соединённых между собой линиями сгиба и равных сторонам (граням) этого объёмного тела.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20" name="Рисунок 3" descr="развёртка 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3213100"/>
            <a:ext cx="5329555" cy="3110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Развёртка куба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1632585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Полная развёртка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куба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состоит из шести одинаковых квадратов, примыкающих друг к другу боковыми сторонами так, как позволяет размер листа.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Замещающее содержимое 3" descr="net-for-cube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211955" y="3444240"/>
            <a:ext cx="3442970" cy="2582545"/>
          </a:xfrm>
          <a:prstGeom prst="rect">
            <a:avLst/>
          </a:prstGeom>
        </p:spPr>
      </p:pic>
      <p:pic>
        <p:nvPicPr>
          <p:cNvPr id="5" name="Изображение 4" descr="d376c97c4979b963b622e55aaf0feec9--minimalist-design-end-tables"/>
          <p:cNvPicPr>
            <a:picLocks noChangeAspect="1"/>
          </p:cNvPicPr>
          <p:nvPr/>
        </p:nvPicPr>
        <p:blipFill>
          <a:blip r:embed="rId2"/>
          <a:srcRect l="17715" r="16139"/>
          <a:stretch>
            <a:fillRect/>
          </a:stretch>
        </p:blipFill>
        <p:spPr>
          <a:xfrm>
            <a:off x="890905" y="3429000"/>
            <a:ext cx="2689225" cy="2601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Развёртка параллелепипеда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2550"/>
            <a:ext cx="8179435" cy="1490345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Полная развёртка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параллелепипеда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состоит из 2-х оснований - прямоугольников и 4-х боковых  граней (</a:t>
            </a:r>
            <a:r>
              <a:rPr lang="ru-RU" sz="24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прямоугольники)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примыкающих друг к другу по длине.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Замещающее содержимое 3" descr="5d6ca84e916c29881880a630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5400000">
            <a:off x="5363845" y="3285490"/>
            <a:ext cx="2918460" cy="2918460"/>
          </a:xfrm>
          <a:prstGeom prst="rect">
            <a:avLst/>
          </a:prstGeom>
        </p:spPr>
      </p:pic>
      <p:pic>
        <p:nvPicPr>
          <p:cNvPr id="5" name="Изображение 4" descr="9d5e551ffb659de9d7f36618ef78b673"/>
          <p:cNvPicPr>
            <a:picLocks noChangeAspect="1"/>
          </p:cNvPicPr>
          <p:nvPr/>
        </p:nvPicPr>
        <p:blipFill>
          <a:blip r:embed="rId2">
            <a:grayscl/>
          </a:blip>
          <a:srcRect l="11410" t="10901" r="12986" b="8000"/>
          <a:stretch>
            <a:fillRect/>
          </a:stretch>
        </p:blipFill>
        <p:spPr>
          <a:xfrm>
            <a:off x="858520" y="3865245"/>
            <a:ext cx="3876040" cy="2338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Развёртка шестиугольной пирамиды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39430" cy="162052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Полная развёртка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шестиугольной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пирамиды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состоит из 1-го основания (</a:t>
            </a:r>
            <a:r>
              <a:rPr lang="ru-RU" sz="24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шестиуголь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ник) и треугольников, примыкающих друг к другу боковыми сторонами и имеющих общую вершину.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Изображение 4" descr="6-пирамида"/>
          <p:cNvPicPr>
            <a:picLocks noChangeAspect="1"/>
          </p:cNvPicPr>
          <p:nvPr/>
        </p:nvPicPr>
        <p:blipFill>
          <a:blip r:embed="rId1"/>
          <a:srcRect r="7092"/>
          <a:stretch>
            <a:fillRect/>
          </a:stretch>
        </p:blipFill>
        <p:spPr>
          <a:xfrm>
            <a:off x="3940175" y="3470275"/>
            <a:ext cx="3527425" cy="2848610"/>
          </a:xfrm>
          <a:prstGeom prst="rect">
            <a:avLst/>
          </a:prstGeom>
        </p:spPr>
      </p:pic>
      <p:pic>
        <p:nvPicPr>
          <p:cNvPr id="8" name="Изображение 7" descr="hqdefault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919480" y="3456305"/>
            <a:ext cx="2546350" cy="283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Развёртка </a:t>
            </a:r>
            <a:r>
              <a:rPr lang="ru-RU" sz="3600" noProof="0" dirty="0" smtClean="0">
                <a:ln>
                  <a:noFill/>
                </a:ln>
                <a:solidFill>
                  <a:srgbClr val="FF3300"/>
                </a:solidFill>
                <a:uLnTx/>
                <a:uFillTx/>
                <a:latin typeface="Arial Black" panose="020B0A04020102020204" charset="0"/>
                <a:cs typeface="Arial Black" panose="020B0A04020102020204" charset="0"/>
                <a:sym typeface="+mn-ea"/>
              </a:rPr>
              <a:t>шестиугольной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призмы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87360" cy="166497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Полная развёртка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шестиугольной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призмы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состоит из развёртки её боковой поверхности (6-ти прямоугольников) и 2-х оснований (шестиугольников).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Замещающее содержимое 5" descr="6_5"/>
          <p:cNvPicPr>
            <a:picLocks noGrp="1" noChangeAspect="1"/>
          </p:cNvPicPr>
          <p:nvPr>
            <p:ph sz="half" idx="2"/>
          </p:nvPr>
        </p:nvPicPr>
        <p:blipFill>
          <a:blip r:embed="rId1">
            <a:grayscl/>
          </a:blip>
          <a:stretch>
            <a:fillRect/>
          </a:stretch>
        </p:blipFill>
        <p:spPr>
          <a:xfrm>
            <a:off x="908685" y="3429000"/>
            <a:ext cx="2872740" cy="2872740"/>
          </a:xfrm>
          <a:prstGeom prst="rect">
            <a:avLst/>
          </a:prstGeom>
        </p:spPr>
      </p:pic>
      <p:pic>
        <p:nvPicPr>
          <p:cNvPr id="8" name="Изображение 7" descr="SHablosh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5" y="3447415"/>
            <a:ext cx="3865245" cy="2899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Развёртка цилиндра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485"/>
            <a:ext cx="8263255" cy="157353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Полная развёртка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цилиндра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состоит из 2-х оснований (окружности) и криволинейной поверхности, развёрнутой в прямоугольник.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Замещающее содержимое 3" descr="aa348bad59f94fab32d74ca0f163be5e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t="7453"/>
          <a:stretch>
            <a:fillRect/>
          </a:stretch>
        </p:blipFill>
        <p:spPr>
          <a:xfrm rot="16200000">
            <a:off x="4362450" y="2895600"/>
            <a:ext cx="3653155" cy="3699510"/>
          </a:xfrm>
          <a:prstGeom prst="rect">
            <a:avLst/>
          </a:prstGeom>
        </p:spPr>
      </p:pic>
      <p:pic>
        <p:nvPicPr>
          <p:cNvPr id="6" name="Изображение 5" descr="1656695092_33-flomaster-club-p-risunok-tsilindra-krasivo-39"/>
          <p:cNvPicPr>
            <a:picLocks noChangeAspect="1"/>
          </p:cNvPicPr>
          <p:nvPr/>
        </p:nvPicPr>
        <p:blipFill>
          <a:blip r:embed="rId2">
            <a:grayscl/>
            <a:lum bright="-24000" contrast="48000"/>
          </a:blip>
          <a:srcRect l="13082" t="4056" r="11933" b="3796"/>
          <a:stretch>
            <a:fillRect/>
          </a:stretch>
        </p:blipFill>
        <p:spPr>
          <a:xfrm>
            <a:off x="899795" y="2914015"/>
            <a:ext cx="2692400" cy="363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05"/>
            <a:ext cx="8229600" cy="1122045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Развёртка конуса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37285"/>
            <a:ext cx="8052435" cy="147447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Полная развёртка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конуса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состоит из 1-го основания (окружность) и  круговой поверхности, развёрнутой в сектор (часть окружности).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2997200"/>
            <a:ext cx="4025900" cy="3346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Замещающее содержимое 6" descr="66ecb9686092c805630c15996d079819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932045" y="3357245"/>
            <a:ext cx="3155315" cy="2713355"/>
          </a:xfrm>
          <a:prstGeom prst="rect">
            <a:avLst/>
          </a:prstGeom>
        </p:spPr>
      </p:pic>
      <p:pic>
        <p:nvPicPr>
          <p:cNvPr id="8" name="Изображение 7" descr="1621586963_6517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99795" y="3016885"/>
            <a:ext cx="3326765" cy="3326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415" y="7620"/>
            <a:ext cx="6768465" cy="849630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Типология конструкций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3905"/>
            <a:ext cx="8169910" cy="2473325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Конструкция макета может быть неразъёмной, разъёмной или сборно-разборной.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Конструкция макета может быть статичной и трансформируемой.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Конструкция может быть открытой, закрытой и полуоткрытой.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2" name="Рисунок 3" descr="Наборы всего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585" y="3616325"/>
            <a:ext cx="2735580" cy="2735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Рисунок 5" descr="Мельница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15" y="3615690"/>
            <a:ext cx="3493135" cy="2761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795" y="635"/>
            <a:ext cx="7966710" cy="977900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Функция макетирования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79170"/>
            <a:ext cx="8229600" cy="1391285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Макетирование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моделирование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даёт полную информацию об объёмно-пространственном решении объекта и являются одними из важных условий успешного создания эстетически и функционально совершенных промышленных изделий.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6" name="Рисунок 3" descr="Трактор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063" y="2571750"/>
            <a:ext cx="3643312" cy="282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Рисунок 4" descr="Новогодний подар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8" y="2428875"/>
            <a:ext cx="2814637" cy="2814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Рисунок 5" descr="Упаковка для дух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8" y="4500563"/>
            <a:ext cx="2071687" cy="207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040" y="285728"/>
            <a:ext cx="7502525" cy="1214446"/>
          </a:xfrm>
        </p:spPr>
        <p:txBody>
          <a:bodyPr/>
          <a:lstStyle/>
          <a:p>
            <a:r>
              <a:rPr lang="ru-RU" altLang="en-US" sz="3400" b="1" dirty="0">
                <a:solidFill>
                  <a:srgbClr val="7030A0"/>
                </a:solidFill>
              </a:rPr>
              <a:t>Практическая работа: </a:t>
            </a:r>
            <a:br>
              <a:rPr lang="ru-RU" altLang="en-US" sz="3400" b="1" dirty="0">
                <a:solidFill>
                  <a:srgbClr val="7030A0"/>
                </a:solidFill>
              </a:rPr>
            </a:br>
            <a:r>
              <a:rPr lang="ru-RU" altLang="en-US" sz="3400" b="1" dirty="0">
                <a:solidFill>
                  <a:srgbClr val="7030A0"/>
                </a:solidFill>
              </a:rPr>
              <a:t>сборка </a:t>
            </a:r>
            <a:r>
              <a:rPr lang="ru-RU" altLang="en-US" sz="3400" b="1" dirty="0" smtClean="0">
                <a:solidFill>
                  <a:srgbClr val="7030A0"/>
                </a:solidFill>
              </a:rPr>
              <a:t>макета многогранника</a:t>
            </a:r>
            <a:endParaRPr lang="ru-RU" altLang="en-US" sz="3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Технология 2\Уроки 7 класс\Открытый урок Макетирование\Развертки многогранников\5d6ca84e916c29881880a63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14678" y="1643050"/>
            <a:ext cx="2286016" cy="2286016"/>
          </a:xfrm>
          <a:prstGeom prst="rect">
            <a:avLst/>
          </a:prstGeom>
          <a:noFill/>
        </p:spPr>
      </p:pic>
      <p:pic>
        <p:nvPicPr>
          <p:cNvPr id="1027" name="Picture 3" descr="D:\Технология 2\Уроки 7 класс\Открытый урок Макетирование\Развертки многогранников\net-for-cube.jpg"/>
          <p:cNvPicPr>
            <a:picLocks noChangeAspect="1" noChangeArrowheads="1"/>
          </p:cNvPicPr>
          <p:nvPr/>
        </p:nvPicPr>
        <p:blipFill>
          <a:blip r:embed="rId2" cstate="print"/>
          <a:srcRect l="5445" r="4720"/>
          <a:stretch>
            <a:fillRect/>
          </a:stretch>
        </p:blipFill>
        <p:spPr bwMode="auto">
          <a:xfrm>
            <a:off x="300633" y="1643051"/>
            <a:ext cx="2738205" cy="2286016"/>
          </a:xfrm>
          <a:prstGeom prst="rect">
            <a:avLst/>
          </a:prstGeom>
          <a:noFill/>
        </p:spPr>
      </p:pic>
      <p:pic>
        <p:nvPicPr>
          <p:cNvPr id="1028" name="Picture 4" descr="D:\Технология 2\Уроки 7 класс\Открытый урок Макетирование\Развертки многогранников\SHablosh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643050"/>
            <a:ext cx="3067045" cy="2300284"/>
          </a:xfrm>
          <a:prstGeom prst="rect">
            <a:avLst/>
          </a:prstGeom>
          <a:noFill/>
        </p:spPr>
      </p:pic>
      <p:pic>
        <p:nvPicPr>
          <p:cNvPr id="1029" name="Picture 5" descr="D:\Технология 2\Уроки 7 класс\Открытый урок Макетирование\Развертки многогранников\6-пирами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786055" cy="2089542"/>
          </a:xfrm>
          <a:prstGeom prst="rect">
            <a:avLst/>
          </a:prstGeom>
          <a:noFill/>
        </p:spPr>
      </p:pic>
      <p:pic>
        <p:nvPicPr>
          <p:cNvPr id="1030" name="Picture 6" descr="D:\Технология 2\Уроки 7 класс\Открытый урок Макетирование\Развертки многогранников\d13842fd6e8b686e8bd8317f331c4a9d.jpg"/>
          <p:cNvPicPr>
            <a:picLocks noChangeAspect="1" noChangeArrowheads="1"/>
          </p:cNvPicPr>
          <p:nvPr/>
        </p:nvPicPr>
        <p:blipFill>
          <a:blip r:embed="rId5"/>
          <a:srcRect l="3125" t="6670" r="3125" b="9033"/>
          <a:stretch>
            <a:fillRect/>
          </a:stretch>
        </p:blipFill>
        <p:spPr bwMode="auto">
          <a:xfrm rot="16200000">
            <a:off x="3599243" y="4116006"/>
            <a:ext cx="2088393" cy="2428892"/>
          </a:xfrm>
          <a:prstGeom prst="rect">
            <a:avLst/>
          </a:prstGeom>
          <a:noFill/>
        </p:spPr>
      </p:pic>
      <p:pic>
        <p:nvPicPr>
          <p:cNvPr id="1031" name="Picture 7" descr="D:\Технология 2\Уроки 7 класс\Открытый урок Макетирование\Развертки многогранников\6-пирамида.jpg"/>
          <p:cNvPicPr>
            <a:picLocks noChangeAspect="1" noChangeArrowheads="1"/>
          </p:cNvPicPr>
          <p:nvPr/>
        </p:nvPicPr>
        <p:blipFill>
          <a:blip r:embed="rId4"/>
          <a:srcRect r="8750"/>
          <a:stretch>
            <a:fillRect/>
          </a:stretch>
        </p:blipFill>
        <p:spPr bwMode="auto">
          <a:xfrm>
            <a:off x="6143636" y="4286256"/>
            <a:ext cx="2536033" cy="20844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Замещающее содержимое 7" descr="757f8c7efb12e5f28ebea4c800822bb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19955" y="1604010"/>
            <a:ext cx="4038600" cy="2689225"/>
          </a:xfrm>
          <a:prstGeom prst="rect">
            <a:avLst/>
          </a:prstGeom>
        </p:spPr>
      </p:pic>
      <p:pic>
        <p:nvPicPr>
          <p:cNvPr id="5" name="Замещающее содержимое 4" descr="a9555a2f4e27df6a3ba71577c0a6e44cff9afe8f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1160" y="1628775"/>
            <a:ext cx="4038600" cy="3028950"/>
          </a:xfrm>
          <a:prstGeom prst="rect">
            <a:avLst/>
          </a:prstGeom>
        </p:spPr>
      </p:pic>
      <p:sp>
        <p:nvSpPr>
          <p:cNvPr id="12" name="Горизонтальная прокрутка 11"/>
          <p:cNvSpPr/>
          <p:nvPr/>
        </p:nvSpPr>
        <p:spPr>
          <a:xfrm>
            <a:off x="4659630" y="4077335"/>
            <a:ext cx="4098925" cy="1503680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718685" y="4364990"/>
            <a:ext cx="4039870" cy="1016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2000">
                <a:solidFill>
                  <a:schemeClr val="bg1"/>
                </a:solidFill>
              </a:rPr>
              <a:t>Комплекс Cube Tube (Куб труба), Китай город Цзиньхуа, 2010 г</a:t>
            </a:r>
            <a:endParaRPr lang="ru-RU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55" y="0"/>
            <a:ext cx="8170545" cy="1198245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Как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это поняли другие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pic>
        <p:nvPicPr>
          <p:cNvPr id="19459" name="Рисунок 4" descr="Макеты тел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4361180"/>
            <a:ext cx="2332355" cy="1802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Рисунок 3" descr="Геом тел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4301490"/>
            <a:ext cx="2229485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Рисунок 4" descr="Белый зам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25" y="1378585"/>
            <a:ext cx="232854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Рисунок 5" descr="Оранж замок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765" y="1402080"/>
            <a:ext cx="2230755" cy="2855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Рисунок 6" descr="Замок и богатыр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08" y="1988503"/>
            <a:ext cx="2743200" cy="3643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 descr="0dc1260098ab90e33ad5a1b4b574a7c1-800x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9750" y="1412875"/>
            <a:ext cx="4038600" cy="3028950"/>
          </a:xfrm>
          <a:prstGeom prst="rect">
            <a:avLst/>
          </a:prstGeom>
        </p:spPr>
      </p:pic>
      <p:sp>
        <p:nvSpPr>
          <p:cNvPr id="9" name="Горизонтальная прокрутка 8"/>
          <p:cNvSpPr/>
          <p:nvPr/>
        </p:nvSpPr>
        <p:spPr>
          <a:xfrm>
            <a:off x="539750" y="4004945"/>
            <a:ext cx="4091940" cy="1981835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48995" y="4264660"/>
            <a:ext cx="3513455" cy="1483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/>
              <a:t>Это различные выпуклые многогранники, которые, не являясь правильными, имеют некоторые их признаки.</a:t>
            </a:r>
            <a:endParaRPr lang="ru-RU" altLang="en-US"/>
          </a:p>
        </p:txBody>
      </p:sp>
      <p:pic>
        <p:nvPicPr>
          <p:cNvPr id="10" name="Замещающее содержимое 9" descr="5572721841_d4337b0b83_b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290" y="836930"/>
            <a:ext cx="4038600" cy="2692400"/>
          </a:xfrm>
          <a:prstGeom prst="rect">
            <a:avLst/>
          </a:prstGeom>
        </p:spPr>
      </p:pic>
      <p:sp>
        <p:nvSpPr>
          <p:cNvPr id="12" name="Горизонтальная прокрутка 11"/>
          <p:cNvSpPr/>
          <p:nvPr/>
        </p:nvSpPr>
        <p:spPr>
          <a:xfrm>
            <a:off x="4833620" y="3320415"/>
            <a:ext cx="4065270" cy="1397635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5058410" y="3649345"/>
            <a:ext cx="375285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/>
              <a:t>Национальная библиотека Беларуси, основана 1922 году.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57250" y="1872615"/>
            <a:ext cx="7772400" cy="2072640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Тема: Выполнение развёртки макета многогранника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113780" y="4365625"/>
            <a:ext cx="2644775" cy="110871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Учитель: Юлия Викторовна Коперчак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449070" y="576580"/>
            <a:ext cx="6254750" cy="623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200" b="1">
                <a:solidFill>
                  <a:srgbClr val="002060"/>
                </a:solidFill>
              </a:rPr>
              <a:t>МОУ «Турочакская СОШ им. Я.И. Баляева»</a:t>
            </a:r>
            <a:endParaRPr lang="ru-RU" altLang="en-US" sz="2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45" y="5080"/>
            <a:ext cx="5790565" cy="901700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Проектные языки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68045"/>
            <a:ext cx="8229600" cy="242189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художественном проектировании существует два  проектных языка –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графический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объёмно-пластический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Графический проектный язык </a:t>
            </a:r>
            <a:r>
              <a:rPr lang="ru-RU" sz="2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–</a:t>
            </a:r>
            <a:r>
              <a:rPr lang="ru-RU">
                <a:solidFill>
                  <a:srgbClr val="002060"/>
                </a:solidFill>
                <a:effectLst/>
              </a:rPr>
              <a:t> </a:t>
            </a:r>
            <a:r>
              <a:rPr lang="ru-RU" sz="20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чертёж, эскиз,  технический рисунок.</a:t>
            </a:r>
            <a:endParaRPr lang="ru-RU" sz="200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Объёмно-пластический проектный язык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это макет и модель, служащие для поиска формы изделия.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8" name="Рисунок 3" descr="Планы лодк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3357880"/>
            <a:ext cx="3673475" cy="3190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Рисунок 5" descr="Модель яхты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5" y="3357880"/>
            <a:ext cx="2856230" cy="3190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355" y="0"/>
            <a:ext cx="5407025" cy="860425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Основа макета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770890"/>
            <a:ext cx="8229600" cy="244983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макетов несложных прямолинейных форм и тел, сначала выполняют выкройку из бумаги или картона –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развёртку.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lang="ru-RU" sz="2400" b="1" i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Развёртка </a:t>
            </a:r>
            <a:r>
              <a:rPr lang="ru-RU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– развёрнутая в плоскость поверхность какого-либо тела. Площадь развёртки равна площади поверхности.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2" name="Рисунок 3" descr="Разв. упаковк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3284855"/>
            <a:ext cx="2834005" cy="2906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Рисунок 4" descr="пак подар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33315" y="2492375"/>
            <a:ext cx="2922270" cy="4506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375" y="214630"/>
            <a:ext cx="5104130" cy="865505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Новые понятия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370" y="1071880"/>
            <a:ext cx="8140065" cy="184658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Макет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0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изделие, являющееся изображением проектного решения в установленном масштабе, которое собирается из моделей.</a:t>
            </a:r>
            <a:endParaRPr lang="ru-RU" sz="200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Конструкция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ru-RU" sz="20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взаимосвязь, соединение элементов изделия (деталей, узлов или частей предмета).</a:t>
            </a:r>
            <a:endParaRPr lang="ru-RU" sz="200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124" name="Рисунок 4" descr="Детская площадка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0815" y="3088005"/>
            <a:ext cx="3112135" cy="3112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Рисунок 5" descr="замок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" y="3088005"/>
            <a:ext cx="4140200" cy="310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6572250" cy="1008063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Применение развёртки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065" y="1389380"/>
            <a:ext cx="8082915" cy="2040255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lang="ru-RU" sz="24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Развёртку применяют при изготовлении различной упаковки.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помощи развёртки выполняют макеты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ea"/>
              </a:rPr>
              <a:t>изделий,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мебели, транспорта, ландшафта, детских площадок, ахитектурных </a:t>
            </a:r>
            <a:r>
              <a:rPr lang="ru-RU" sz="24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зданий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6" name="Рисунок 3" descr="Варенкии упаковка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200" y="3749040"/>
            <a:ext cx="3536950" cy="2416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Рисунок 4" descr="Детская площадка мак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800" y="3749040"/>
            <a:ext cx="3535045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20" y="635"/>
            <a:ext cx="8180070" cy="894080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 panose="020B0A04020102020204" charset="0"/>
                <a:ea typeface="+mj-ea"/>
                <a:cs typeface="Arial Black" panose="020B0A04020102020204" charset="0"/>
              </a:rPr>
              <a:t>Инструменты и материалы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5340" y="894715"/>
            <a:ext cx="7983855" cy="211963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вычерчивания развёртки необходимы чертёжные инструменты (линейка, циркуль, транспортир).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получения ровных линий сгиба необходим канцелярский нож.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вырезания развёртки нужны ножницы.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charset="0"/>
              <a:buChar char="§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склеивания объёмного тела нужен клей ПВА.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4" name="Рисунок 3" descr="Линейка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180" y="4789805"/>
            <a:ext cx="1806575" cy="180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Рисунок 4" descr="Клей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10" y="3251835"/>
            <a:ext cx="1249045" cy="1249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Рисунок 6" descr="Реза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4643438"/>
            <a:ext cx="1928812" cy="192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Рисунок 7" descr="Циркул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5" y="4643438"/>
            <a:ext cx="2097088" cy="192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Рисунок 8" descr="Транспорти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450" y="3107690"/>
            <a:ext cx="2324100" cy="1702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Рисунок 9" descr="Ножниц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25" y="4643438"/>
            <a:ext cx="1785938" cy="192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Рисунок 10" descr="Угольни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6780" y="3107690"/>
            <a:ext cx="2517775" cy="1565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rbit">
  <a:themeElements>
    <a:clrScheme name="Другая 1">
      <a:dk1>
        <a:sysClr val="windowText" lastClr="000000"/>
      </a:dk1>
      <a:lt1>
        <a:sysClr val="window" lastClr="FFFFFF"/>
      </a:lt1>
      <a:dk2>
        <a:srgbClr val="F4DFD3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0</TotalTime>
  <Words>3303</Words>
  <Application>WPS Presentation</Application>
  <PresentationFormat>Экран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SimSun</vt:lpstr>
      <vt:lpstr>Wingdings</vt:lpstr>
      <vt:lpstr>Arial Black</vt:lpstr>
      <vt:lpstr>Century Gothic</vt:lpstr>
      <vt:lpstr>Wingdings</vt:lpstr>
      <vt:lpstr>Georgia</vt:lpstr>
      <vt:lpstr>Microsoft YaHei</vt:lpstr>
      <vt:lpstr>Arial Unicode MS</vt:lpstr>
      <vt:lpstr>Calibri</vt:lpstr>
      <vt:lpstr>Times New Roman</vt:lpstr>
      <vt:lpstr>Orbit</vt:lpstr>
      <vt:lpstr>PowerPoint 演示文稿</vt:lpstr>
      <vt:lpstr>PowerPoint 演示文稿</vt:lpstr>
      <vt:lpstr>PowerPoint 演示文稿</vt:lpstr>
      <vt:lpstr>Тема: Выполнение развёртки макета многогранника   </vt:lpstr>
      <vt:lpstr>Проектные языки</vt:lpstr>
      <vt:lpstr>Основа макета</vt:lpstr>
      <vt:lpstr>Новые понятия</vt:lpstr>
      <vt:lpstr>Применение развёртки</vt:lpstr>
      <vt:lpstr>Инструменты и материалы</vt:lpstr>
      <vt:lpstr>Изготовление развёртки</vt:lpstr>
      <vt:lpstr>Развёртка куба</vt:lpstr>
      <vt:lpstr>Развёртка параллелепипеда</vt:lpstr>
      <vt:lpstr>Развёртка шестиугольной пирамиды</vt:lpstr>
      <vt:lpstr>Развёртка шестиугольной призмы</vt:lpstr>
      <vt:lpstr>Развёртка цилиндра</vt:lpstr>
      <vt:lpstr>Развёртка конуса</vt:lpstr>
      <vt:lpstr>Типология конструкций</vt:lpstr>
      <vt:lpstr>Функция макетирования</vt:lpstr>
      <vt:lpstr>Практическая работа:  сборка макета многогранника</vt:lpstr>
      <vt:lpstr>Как это поняли другие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Развёртка как основа объёмной конструкции</dc:title>
  <dc:creator>Admin</dc:creator>
  <cp:lastModifiedBy>Виктор Коперчак</cp:lastModifiedBy>
  <cp:revision>67</cp:revision>
  <dcterms:created xsi:type="dcterms:W3CDTF">2009-11-12T16:00:00Z</dcterms:created>
  <dcterms:modified xsi:type="dcterms:W3CDTF">2024-10-15T15:25:50Z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ICV">
    <vt:lpwstr>155F212B7C8B4E778AB456305013F62E_12</vt:lpwstr>
  </property>
  <property fmtid="{D5CDD505-2E9C-101B-9397-08002B2CF9AE}" pid="4" name="KSOProductBuildVer">
    <vt:lpwstr>1049-12.2.0.18586</vt:lpwstr>
  </property>
</Properties>
</file>